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7" autoAdjust="0"/>
    <p:restoredTop sz="94660"/>
  </p:normalViewPr>
  <p:slideViewPr>
    <p:cSldViewPr>
      <p:cViewPr varScale="1">
        <p:scale>
          <a:sx n="65" d="100"/>
          <a:sy n="65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A066AD-27EC-4C09-8FB6-6E7E10379E7B}" type="datetimeFigureOut">
              <a:rPr lang="sr-Latn-CS" smtClean="0"/>
              <a:pPr/>
              <a:t>1.6.2025</a:t>
            </a:fld>
            <a:endParaRPr lang="bs-Latn-B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812704-2223-4811-A294-3F9901613741}" type="slidenum">
              <a:rPr lang="bs-Latn-BA" smtClean="0"/>
              <a:pPr/>
              <a:t>‹#›</a:t>
            </a:fld>
            <a:endParaRPr lang="bs-Latn-B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35808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77150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KONCERT KLASIČNE MUZIKE PARALELNE ŠKOLE ZA OSNOVNO MUZIČKO OBRAZOVANJE POVODOM DANA DRŽAVNOSTI BIH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Comp\Documents\2.razred\2 razred LM\radionice\2024.2025\476354337_1367418984395521_191996683120403616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500594" cy="4500594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547799"/>
            <a:ext cx="3286124" cy="438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315356" cy="77150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Jednodnevna posjeta Memorijalnom centru </a:t>
            </a:r>
            <a:br>
              <a:rPr lang="bs-Latn-BA" dirty="0" smtClean="0">
                <a:solidFill>
                  <a:schemeClr val="tx1"/>
                </a:solidFill>
              </a:rPr>
            </a:br>
            <a:r>
              <a:rPr lang="bs-Latn-BA" dirty="0" smtClean="0">
                <a:solidFill>
                  <a:schemeClr val="tx1"/>
                </a:solidFill>
              </a:rPr>
              <a:t>Srebrenica-Potočari za učenike IX a i IX b razreda.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Comp\Documents\2.razred\2 razred LM\radionice\2024.2025\476296854_1367423317728421_1751212609401162367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557586"/>
            <a:ext cx="4400552" cy="3300414"/>
          </a:xfrm>
          <a:prstGeom prst="rect">
            <a:avLst/>
          </a:prstGeom>
          <a:noFill/>
        </p:spPr>
      </p:pic>
      <p:pic>
        <p:nvPicPr>
          <p:cNvPr id="23555" name="Picture 3" descr="C:\Users\Comp\Documents\2.razred\2 razred LM\radionice\2024.2025\476442999_1367423167728436_722391932203471687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3786214" cy="3786214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35729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77150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Naši učenici podržali i učesvovali u obilježavanju 31.godišnjice 212./222.oslobodilačke brigade i položili cvijeće na Centralnom spomen obilježju Grada Lukavac.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24578" name="Picture 2" descr="C:\Users\Comp\Documents\2.razred\2 razred LM\radionice\2024.2025\476494419_1367424524394967_82150765199417695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571744"/>
            <a:ext cx="3962414" cy="3962414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643050"/>
            <a:ext cx="369691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29604" cy="485756"/>
          </a:xfrm>
        </p:spPr>
        <p:txBody>
          <a:bodyPr/>
          <a:lstStyle/>
          <a:p>
            <a:r>
              <a:rPr lang="vi-VN" dirty="0" smtClean="0">
                <a:solidFill>
                  <a:schemeClr val="tx1"/>
                </a:solidFill>
              </a:rPr>
              <a:t>Međunarod</a:t>
            </a:r>
            <a:r>
              <a:rPr lang="bs-Latn-BA" dirty="0" smtClean="0">
                <a:solidFill>
                  <a:schemeClr val="tx1"/>
                </a:solidFill>
              </a:rPr>
              <a:t>i</a:t>
            </a:r>
            <a:r>
              <a:rPr lang="vi-VN" dirty="0" smtClean="0">
                <a:solidFill>
                  <a:schemeClr val="tx1"/>
                </a:solidFill>
              </a:rPr>
              <a:t> dan osoba sa invaliditetom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Comp\Documents\2.razred\2 razred LM\radionice\2024.2025\476338968_1367424754394944_533783751672297521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4143404" cy="3753437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75420"/>
            <a:ext cx="4643438" cy="348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672414" cy="77150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Posjeta pozorišnoj predstavi i gradskoj biblioteci Centra za kulturu Lukavac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Users\Comp\Documents\2.razred\2 razred LM\radionice\2024.2025\476230076_1367426124394807_874309383838078369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714596"/>
            <a:ext cx="4143404" cy="4143404"/>
          </a:xfrm>
          <a:prstGeom prst="rect">
            <a:avLst/>
          </a:prstGeom>
          <a:noFill/>
        </p:spPr>
      </p:pic>
      <p:pic>
        <p:nvPicPr>
          <p:cNvPr id="26627" name="Picture 3" descr="C:\Users\Comp\Documents\2.razred\2 razred LM\radionice\2024.2025\476491688_1367426284394791_909091097076123732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3929058" cy="3929058"/>
          </a:xfrm>
          <a:prstGeom prst="rect">
            <a:avLst/>
          </a:prstGeom>
          <a:noFill/>
        </p:spPr>
      </p:pic>
      <p:pic>
        <p:nvPicPr>
          <p:cNvPr id="26628" name="Picture 4" descr="C:\Users\Comp\Documents\2.razred\2 razred LM\radionice\2024.2025\476235208_1367426234394796_317589183726809644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428736"/>
            <a:ext cx="1962150" cy="19621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72480" cy="77150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U saradnji sa lokalnom zajednicom renovirane prostorije PŠ”Hrvati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Comp\Documents\2.razred\2 razred LM\radionice\2024.2025\480887763_646063021116691_791874244298692931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04963"/>
            <a:ext cx="5072066" cy="2853037"/>
          </a:xfrm>
          <a:prstGeom prst="rect">
            <a:avLst/>
          </a:prstGeom>
          <a:noFill/>
        </p:spPr>
      </p:pic>
      <p:pic>
        <p:nvPicPr>
          <p:cNvPr id="27651" name="Picture 3" descr="C:\Users\Comp\Documents\2.razred\2 razred LM\radionice\2024.2025\481145148_646063104450016_842360946312953512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214422"/>
            <a:ext cx="4572000" cy="25717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529538" cy="557194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Povodom završetka prvog polugodišta održani interni kocerti Paralene škole za osnovno muzičko obrazovanje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28674" name="Picture 2" descr="C:\Users\Comp\Documents\2.razred\2 razred LM\radionice\2024.2025\476831905_1367883951015691_226804019221361803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3000396" cy="5214974"/>
          </a:xfrm>
          <a:prstGeom prst="rect">
            <a:avLst/>
          </a:prstGeom>
          <a:noFill/>
        </p:spPr>
      </p:pic>
      <p:pic>
        <p:nvPicPr>
          <p:cNvPr id="28675" name="Picture 3" descr="C:\Users\Comp\Documents\2.razred\2 razred LM\radionice\2024.2025\476209145_1367884104349009_2856347086805653600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142984"/>
            <a:ext cx="2714644" cy="2714644"/>
          </a:xfrm>
          <a:prstGeom prst="rect">
            <a:avLst/>
          </a:prstGeom>
          <a:noFill/>
        </p:spPr>
      </p:pic>
      <p:pic>
        <p:nvPicPr>
          <p:cNvPr id="28676" name="Picture 4" descr="C:\Users\Comp\Documents\2.razred\2 razred LM\radionice\2024.2025\476835538_1367884017682351_420286816673378696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286124"/>
            <a:ext cx="3319472" cy="3319472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8958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414318"/>
          </a:xfrm>
        </p:spPr>
        <p:txBody>
          <a:bodyPr/>
          <a:lstStyle/>
          <a:p>
            <a:r>
              <a:rPr lang="bs-Latn-BA" sz="3600" dirty="0" smtClean="0">
                <a:solidFill>
                  <a:schemeClr val="tx1"/>
                </a:solidFill>
              </a:rPr>
              <a:t>Obilježen Dan dječije radosti </a:t>
            </a:r>
            <a:endParaRPr lang="bs-Latn-BA" sz="3600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Comp\Documents\2.razred\2 razred LM\radionice\2024.2025\476208563_1367884064349013_222616059433197046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1962150" cy="1962150"/>
          </a:xfrm>
          <a:prstGeom prst="rect">
            <a:avLst/>
          </a:prstGeom>
          <a:noFill/>
        </p:spPr>
      </p:pic>
      <p:pic>
        <p:nvPicPr>
          <p:cNvPr id="29699" name="Picture 3" descr="C:\Users\Comp\Documents\2.razred\2 razred LM\radionice\2024.2025\476209781_1367884061015680_4491554969132324196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3" y="1344571"/>
            <a:ext cx="2071702" cy="2071702"/>
          </a:xfrm>
          <a:prstGeom prst="rect">
            <a:avLst/>
          </a:prstGeom>
          <a:noFill/>
        </p:spPr>
      </p:pic>
      <p:pic>
        <p:nvPicPr>
          <p:cNvPr id="29700" name="Picture 4" descr="C:\Users\Comp\Documents\2.razred\2 razred LM\radionice\2024.2025\476224680_1367883897682363_286550484273657359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247746"/>
            <a:ext cx="2071702" cy="2071702"/>
          </a:xfrm>
          <a:prstGeom prst="rect">
            <a:avLst/>
          </a:prstGeom>
          <a:noFill/>
        </p:spPr>
      </p:pic>
      <p:pic>
        <p:nvPicPr>
          <p:cNvPr id="29701" name="Picture 5" descr="C:\Users\Comp\Documents\2.razred\2 razred LM\radionice\2024.2025\476230451_1367883954349024_4106750475972354625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643314"/>
            <a:ext cx="1962150" cy="1962150"/>
          </a:xfrm>
          <a:prstGeom prst="rect">
            <a:avLst/>
          </a:prstGeom>
          <a:noFill/>
        </p:spPr>
      </p:pic>
      <p:pic>
        <p:nvPicPr>
          <p:cNvPr id="29702" name="Picture 6" descr="C:\Users\Comp\Documents\2.razred\2 razred LM\radionice\2024.2025\476816332_1367883961015690_4170474446759090418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3786190"/>
            <a:ext cx="1962150" cy="1962150"/>
          </a:xfrm>
          <a:prstGeom prst="rect">
            <a:avLst/>
          </a:prstGeom>
          <a:noFill/>
        </p:spPr>
      </p:pic>
      <p:pic>
        <p:nvPicPr>
          <p:cNvPr id="29703" name="Picture 7" descr="C:\Users\Comp\Documents\2.razred\2 razred LM\radionice\2024.2025\476817035_1367884204348999_6086998669826088241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3714752"/>
            <a:ext cx="1962150" cy="19621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72480" cy="485756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6. februara 2025. godine naša škola uspješno priključena na sistem daljinskog grijanja! 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20386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14686"/>
            <a:ext cx="4468808" cy="335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672414" cy="184307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12.februara je našu školu posjetila delegacija Vlade Tuzlanskog kantona na čelu sa premijerom Irfanom Halilagićem, ministrom obrazovanja i nauke Ahmedom Omerovićem i njihovim saradnicima, te vijećnicima Gradskog vijeća Lukavac</a:t>
            </a:r>
            <a:r>
              <a:rPr lang="bs-Latn-BA" dirty="0" smtClean="0"/>
              <a:t>. </a:t>
            </a:r>
            <a:endParaRPr lang="bs-Latn-BA" dirty="0"/>
          </a:p>
        </p:txBody>
      </p:sp>
      <p:pic>
        <p:nvPicPr>
          <p:cNvPr id="30722" name="Picture 2" descr="C:\Users\Comp\Documents\2.razred\2 razred LM\radionice\2024.2025\480501833_1374208527049900_809516606089838855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447924"/>
            <a:ext cx="4500594" cy="405290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857232"/>
            <a:ext cx="5929354" cy="5572164"/>
          </a:xfrm>
        </p:spPr>
        <p:txBody>
          <a:bodyPr>
            <a:normAutofit fontScale="77500" lnSpcReduction="20000"/>
          </a:bodyPr>
          <a:lstStyle/>
          <a:p>
            <a:r>
              <a:rPr lang="bs-Latn-BA" sz="4200" b="1" dirty="0" smtClean="0"/>
              <a:t>HISTORIJAT ŠKOLE </a:t>
            </a:r>
          </a:p>
          <a:p>
            <a:r>
              <a:rPr lang="bs-Latn-BA" dirty="0" smtClean="0"/>
              <a:t>Š</a:t>
            </a:r>
            <a:r>
              <a:rPr lang="vi-VN" dirty="0" smtClean="0"/>
              <a:t>kolske </a:t>
            </a:r>
            <a:r>
              <a:rPr lang="vi-VN" dirty="0"/>
              <a:t>1961/62. godine ovu školu pohađalo 988 učenika svrstanih u 30 odjeljenja od prvog do četvrtog razreda, dok su stariji razredi i dalje pohađali nastavu u naselju Soda.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>Godine 1963. pristupilo se izgradnji sadašnje zgrade koja je svešano počela sa radom 1. oktobra 1964. godine kao puna osmogodišnja škola i pod imenom Osnovna škola “Aleksa Dundić” Lukavac.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>Prva proslava Dana škole održana je 1. juna 1965. godine kada su u ovu školu integrisani Huskići, Zagorje, Hrvati, Šikulje i Smoluća. Te godine školu je pohađalo 2035 učenika svrstanih u 55 odjeljenja.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>Danas, kao i te davne 1965. godine, u školi se osjeća nedostatak prostora, tim prije jer se nastava odvija kabinetski i jer se uveo još jedan razred – deveti.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bs-Latn-BA" dirty="0"/>
          </a:p>
        </p:txBody>
      </p:sp>
      <p:sp>
        <p:nvSpPr>
          <p:cNvPr id="2050" name="AutoShape 2" descr="Sl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pic>
        <p:nvPicPr>
          <p:cNvPr id="2051" name="Picture 3" descr="C:\Users\Comp\Desktop\image-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928670"/>
            <a:ext cx="2286016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86728" cy="1162050"/>
          </a:xfrm>
        </p:spPr>
        <p:txBody>
          <a:bodyPr/>
          <a:lstStyle/>
          <a:p>
            <a:r>
              <a:rPr lang="vi-VN" dirty="0" smtClean="0">
                <a:solidFill>
                  <a:schemeClr val="tx1"/>
                </a:solidFill>
              </a:rPr>
              <a:t>Mladi sportisti OŠ “Lukavac Mjesto” među najperspektivnijima u gradu!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31748" name="Picture 4" descr="C:\Users\Comp\Documents\2.razred\2 razred LM\radionice\2024.2025\480406225_1375693916901361_583233034662429654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2571768" cy="392906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714488"/>
            <a:ext cx="278605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714488"/>
            <a:ext cx="25717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41431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 Međunarodni dan obrazovanja i 100.dana škole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32770" name="Picture 2" descr="C:\Users\Comp\Documents\2.razred\2 razred LM\radionice\2024.2025\480789914_1380423976428355_283214837884965340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7"/>
            <a:ext cx="4000527" cy="2643205"/>
          </a:xfrm>
          <a:prstGeom prst="rect">
            <a:avLst/>
          </a:prstGeom>
          <a:noFill/>
        </p:spPr>
      </p:pic>
      <p:pic>
        <p:nvPicPr>
          <p:cNvPr id="32771" name="Picture 3" descr="C:\Users\Comp\Documents\2.razred\2 razred LM\radionice\100.dan škole\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42984"/>
            <a:ext cx="4071934" cy="2717936"/>
          </a:xfrm>
          <a:prstGeom prst="rect">
            <a:avLst/>
          </a:prstGeom>
          <a:noFill/>
        </p:spPr>
      </p:pic>
      <p:pic>
        <p:nvPicPr>
          <p:cNvPr id="32772" name="Picture 4" descr="C:\Users\Comp\Documents\2.razred\2 razred LM\radionice\2024.2025\482321499_1387297339074352_287111589539934893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714752"/>
            <a:ext cx="4857784" cy="31432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743852" cy="1162050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Pod sloganom „Bosanski govorim, na bosanskome razgovaramo“ danas je u našoj školi u vidu kreativnih radionica i predavanja obilježen Dan maternjeg jezika.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33795" name="Picture 3" descr="C:\Users\Comp\Documents\2.razred\2 razred LM\radionice\2024.2025\480501673_1376993546771398_549478121437862841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3546479" cy="3955360"/>
          </a:xfrm>
          <a:prstGeom prst="rect">
            <a:avLst/>
          </a:prstGeom>
          <a:noFill/>
        </p:spPr>
      </p:pic>
      <p:pic>
        <p:nvPicPr>
          <p:cNvPr id="33796" name="Picture 4" descr="C:\Users\Comp\Documents\2.razred\2 razred LM\radionice\2024.2025\482076516_1387299519074134_3764598516630052310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857364"/>
            <a:ext cx="1875224" cy="2500298"/>
          </a:xfrm>
          <a:prstGeom prst="rect">
            <a:avLst/>
          </a:prstGeom>
          <a:noFill/>
        </p:spPr>
      </p:pic>
      <p:pic>
        <p:nvPicPr>
          <p:cNvPr id="33797" name="Picture 5" descr="C:\Users\Comp\Documents\2.razred\2 razred LM\radionice\2024.2025\481084395_1376993563438063_222359519139079875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4244755"/>
            <a:ext cx="3429024" cy="261324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72480" cy="41431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Mjesec februar je mjesec borbe protiv nasilja.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34818" name="Picture 2" descr="C:\Users\Comp\Documents\2.razred\2 razred LM\radionice\2024.2025\481162887_1380834293053990_59304410337758700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2714644" cy="2714644"/>
          </a:xfrm>
          <a:prstGeom prst="rect">
            <a:avLst/>
          </a:prstGeom>
          <a:noFill/>
        </p:spPr>
      </p:pic>
      <p:pic>
        <p:nvPicPr>
          <p:cNvPr id="34819" name="Picture 3" descr="C:\Users\Comp\Documents\2.razred\2 razred LM\radionice\2024.2025\481162614_1381075529696533_31554453277548337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428736"/>
            <a:ext cx="4071934" cy="2270138"/>
          </a:xfrm>
          <a:prstGeom prst="rect">
            <a:avLst/>
          </a:prstGeom>
          <a:noFill/>
        </p:spPr>
      </p:pic>
      <p:pic>
        <p:nvPicPr>
          <p:cNvPr id="34820" name="Picture 4" descr="C:\Users\Comp\Documents\2.razred\2 razred LM\radionice\2024.2025\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572008"/>
            <a:ext cx="2729535" cy="1785926"/>
          </a:xfrm>
          <a:prstGeom prst="rect">
            <a:avLst/>
          </a:prstGeom>
          <a:noFill/>
        </p:spPr>
      </p:pic>
      <p:pic>
        <p:nvPicPr>
          <p:cNvPr id="34821" name="Picture 5" descr="C:\Users\Comp\Documents\2.razred\2 razred LM\radionice\2024.2025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86256"/>
            <a:ext cx="2071702" cy="2371046"/>
          </a:xfrm>
          <a:prstGeom prst="rect">
            <a:avLst/>
          </a:prstGeom>
          <a:noFill/>
        </p:spPr>
      </p:pic>
      <p:pic>
        <p:nvPicPr>
          <p:cNvPr id="34822" name="Picture 6" descr="C:\Users\Comp\Documents\2.razred\2 razred LM\radionice\2024.2025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214818"/>
            <a:ext cx="3143240" cy="23574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285860"/>
            <a:ext cx="8172480" cy="1071570"/>
          </a:xfrm>
        </p:spPr>
        <p:txBody>
          <a:bodyPr/>
          <a:lstStyle/>
          <a:p>
            <a:r>
              <a:rPr lang="bs-Latn-BA" sz="2800" b="1" dirty="0" smtClean="0">
                <a:solidFill>
                  <a:schemeClr val="tx1"/>
                </a:solidFill>
              </a:rPr>
              <a:t/>
            </a:r>
            <a:br>
              <a:rPr lang="bs-Latn-BA" sz="2800" b="1" dirty="0" smtClean="0">
                <a:solidFill>
                  <a:schemeClr val="tx1"/>
                </a:solidFill>
              </a:rPr>
            </a:br>
            <a:r>
              <a:rPr lang="bs-Latn-BA" sz="2800" b="1" dirty="0" smtClean="0">
                <a:solidFill>
                  <a:schemeClr val="tx1"/>
                </a:solidFill>
              </a:rPr>
              <a:t/>
            </a:r>
            <a:br>
              <a:rPr lang="bs-Latn-BA" sz="2800" b="1" dirty="0" smtClean="0">
                <a:solidFill>
                  <a:schemeClr val="tx1"/>
                </a:solidFill>
              </a:rPr>
            </a:br>
            <a:r>
              <a:rPr lang="bs-Latn-BA" sz="2800" b="1" dirty="0" smtClean="0">
                <a:solidFill>
                  <a:schemeClr val="tx1"/>
                </a:solidFill>
              </a:rPr>
              <a:t>Održano je gradsko prvenstvo osnovnih škola u odbojci.</a:t>
            </a:r>
            <a:r>
              <a:rPr lang="vi-VN" sz="2800" b="1" dirty="0" smtClean="0">
                <a:solidFill>
                  <a:schemeClr val="tx1"/>
                </a:solidFill>
              </a:rPr>
              <a:t> </a:t>
            </a:r>
            <a:r>
              <a:rPr lang="vi-VN" sz="2400" dirty="0" smtClean="0">
                <a:solidFill>
                  <a:schemeClr val="tx1"/>
                </a:solidFill>
              </a:rPr>
              <a:t>Djevojčice su nakon neizvjesne borbe osvojile odlično </a:t>
            </a:r>
            <a:r>
              <a:rPr lang="vi-VN" sz="2400" dirty="0" smtClean="0">
                <a:solidFill>
                  <a:schemeClr val="tx1"/>
                </a:solidFill>
              </a:rPr>
              <a:t>drugo mjesto. Naši dječaci su, takođe, pokazali veliku borbenost i kvalitet igre, zauzevši treće mjesto u konkurenciji</a:t>
            </a:r>
            <a:r>
              <a:rPr lang="vi-VN" sz="2400" dirty="0" smtClean="0">
                <a:solidFill>
                  <a:schemeClr val="tx1"/>
                </a:solidFill>
              </a:rPr>
              <a:t>.</a:t>
            </a:r>
            <a:endParaRPr lang="bs-Latn-BA" sz="2400" dirty="0">
              <a:solidFill>
                <a:schemeClr val="tx1"/>
              </a:solidFill>
            </a:endParaRPr>
          </a:p>
        </p:txBody>
      </p:sp>
      <p:pic>
        <p:nvPicPr>
          <p:cNvPr id="35842" name="Picture 2" descr="C:\Users\Comp\Documents\2.razred\2 razred LM\radionice\2024.2025\481301361_1381540912983328_22171907858732197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2500306"/>
            <a:ext cx="3619525" cy="2714644"/>
          </a:xfrm>
          <a:prstGeom prst="rect">
            <a:avLst/>
          </a:prstGeom>
          <a:noFill/>
        </p:spPr>
      </p:pic>
      <p:pic>
        <p:nvPicPr>
          <p:cNvPr id="35844" name="Picture 4" descr="C:\Users\Comp\Documents\2.razred\2 razred LM\radionice\2024.2025\481001459_1381540892983330_274362011449579110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500306"/>
            <a:ext cx="4357718" cy="27860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342880"/>
          </a:xfrm>
        </p:spPr>
        <p:txBody>
          <a:bodyPr/>
          <a:lstStyle/>
          <a:p>
            <a:r>
              <a:rPr lang="bs-Latn-BA" sz="3600" dirty="0" smtClean="0">
                <a:solidFill>
                  <a:schemeClr val="tx1"/>
                </a:solidFill>
              </a:rPr>
              <a:t>Dan nezavisnosti BiH </a:t>
            </a:r>
            <a:endParaRPr lang="bs-Latn-BA" sz="3600" dirty="0">
              <a:solidFill>
                <a:schemeClr val="tx1"/>
              </a:solidFill>
            </a:endParaRPr>
          </a:p>
        </p:txBody>
      </p:sp>
      <p:pic>
        <p:nvPicPr>
          <p:cNvPr id="36868" name="Picture 4" descr="C:\Users\Comp\Documents\2.razred\2 razred LM\radionice\DAN NEZAVISNOSTI BIH\0937664f-31ce-4267-8f4c-0c8e6bef6c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3214710" cy="3071834"/>
          </a:xfrm>
          <a:prstGeom prst="rect">
            <a:avLst/>
          </a:prstGeom>
          <a:noFill/>
        </p:spPr>
      </p:pic>
      <p:pic>
        <p:nvPicPr>
          <p:cNvPr id="36869" name="Picture 5" descr="C:\Users\Comp\Documents\2.razred\2 razred LM\radionice\DAN NEZAVISNOSTI BIH\fce0dc5f-059c-4861-8e20-91eadf61bf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142984"/>
            <a:ext cx="5111750" cy="2907797"/>
          </a:xfrm>
          <a:prstGeom prst="rect">
            <a:avLst/>
          </a:prstGeom>
          <a:noFill/>
        </p:spPr>
      </p:pic>
      <p:pic>
        <p:nvPicPr>
          <p:cNvPr id="36870" name="Picture 6" descr="C:\Users\Comp\Documents\2.razred\2 razred LM\radionice\DAN NEZAVISNOSTI BIH\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3367561" cy="2214578"/>
          </a:xfrm>
          <a:prstGeom prst="rect">
            <a:avLst/>
          </a:prstGeom>
          <a:noFill/>
        </p:spPr>
      </p:pic>
      <p:pic>
        <p:nvPicPr>
          <p:cNvPr id="36871" name="Picture 7" descr="C:\Users\Comp\Documents\2.razred\2 razred LM\radionice\DAN NEZAVISNOSTI BIH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857628"/>
            <a:ext cx="3619471" cy="271460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458200" cy="485756"/>
          </a:xfrm>
        </p:spPr>
        <p:txBody>
          <a:bodyPr/>
          <a:lstStyle/>
          <a:p>
            <a:r>
              <a:rPr lang="bs-Latn-BA" sz="2800" dirty="0" smtClean="0">
                <a:solidFill>
                  <a:schemeClr val="tx1"/>
                </a:solidFill>
              </a:rPr>
              <a:t>8.mart-Dan žena </a:t>
            </a:r>
            <a:endParaRPr lang="bs-Latn-BA" sz="2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37890" name="Picture 2" descr="C:\Users\Comp\Documents\2.razred\2 razred LM\radionice\PŠ Hrvati-8.mart\4a5d8e8e-e4f9-4b6f-aed5-1d2b4723d7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142984"/>
            <a:ext cx="4208703" cy="2786082"/>
          </a:xfrm>
          <a:prstGeom prst="rect">
            <a:avLst/>
          </a:prstGeom>
          <a:noFill/>
        </p:spPr>
      </p:pic>
      <p:pic>
        <p:nvPicPr>
          <p:cNvPr id="37891" name="Picture 3" descr="C:\Users\Comp\Documents\2.razred\2 razred LM\radionice\2024.2025\482318472_1386661705804582_9206953865121957813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80" y="857232"/>
            <a:ext cx="3000396" cy="3000396"/>
          </a:xfrm>
          <a:prstGeom prst="rect">
            <a:avLst/>
          </a:prstGeom>
          <a:noFill/>
        </p:spPr>
      </p:pic>
      <p:pic>
        <p:nvPicPr>
          <p:cNvPr id="37892" name="Picture 4" descr="C:\Users\Comp\Documents\2.razred\2 razred LM\radionice\2024.2025\482084439_1385588935911859_101242333335919740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929066"/>
            <a:ext cx="2714644" cy="2714644"/>
          </a:xfrm>
          <a:prstGeom prst="rect">
            <a:avLst/>
          </a:prstGeom>
          <a:noFill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929066"/>
            <a:ext cx="1982387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958034" cy="1162050"/>
          </a:xfrm>
        </p:spPr>
        <p:txBody>
          <a:bodyPr/>
          <a:lstStyle/>
          <a:p>
            <a:r>
              <a:rPr lang="bs-Latn-BA" sz="4000" dirty="0" smtClean="0">
                <a:solidFill>
                  <a:schemeClr val="tx1"/>
                </a:solidFill>
              </a:rPr>
              <a:t>Svjetski dan osoba s Down sindromom </a:t>
            </a:r>
            <a:endParaRPr lang="bs-Latn-BA" sz="4000" dirty="0">
              <a:solidFill>
                <a:schemeClr val="tx1"/>
              </a:solidFill>
            </a:endParaRPr>
          </a:p>
        </p:txBody>
      </p:sp>
      <p:pic>
        <p:nvPicPr>
          <p:cNvPr id="38915" name="Picture 3" descr="C:\Users\Comp\Documents\2.razred\2 razred LM\radionice\2024.2025\485862870_1396983304772422_74660638489638619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00240"/>
            <a:ext cx="3857652" cy="3857652"/>
          </a:xfrm>
          <a:prstGeom prst="rect">
            <a:avLst/>
          </a:prstGeom>
          <a:noFill/>
        </p:spPr>
      </p:pic>
      <p:pic>
        <p:nvPicPr>
          <p:cNvPr id="38916" name="Picture 4" descr="C:\Users\Comp\Documents\2.razred\2 razred LM\radionice\2024.2025\485727024_1397134078090678_8202600059238542989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4143404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58166" cy="557194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PRIREDBA </a:t>
            </a:r>
            <a:r>
              <a:rPr lang="bs-Latn-BA" dirty="0" smtClean="0">
                <a:solidFill>
                  <a:schemeClr val="tx1"/>
                </a:solidFill>
              </a:rPr>
              <a:t>–RAMAZANSKI BAJRAM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39938" name="Picture 2" descr="C:\Users\Comp\Documents\2.razred\2 razred LM\radionice\2024.2025\487066274_1402297047574381_85807666073264809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3571900" cy="3571900"/>
          </a:xfrm>
          <a:prstGeom prst="rect">
            <a:avLst/>
          </a:prstGeom>
          <a:noFill/>
        </p:spPr>
      </p:pic>
      <p:pic>
        <p:nvPicPr>
          <p:cNvPr id="39939" name="Picture 3" descr="C:\Users\Comp\Documents\2.razred\2 razred LM\radionice\2024.2025\487282346_1402296454241107_580874861852252460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71744"/>
            <a:ext cx="3819538" cy="38195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100910" cy="41431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Dan svjesnosti o autizmu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40962" name="Picture 2" descr="C:\Users\Comp\Documents\2.razred\2 razred LM\radionice\2024.2025\488157558_1404998033970949_685480290679798794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2714644" cy="2714644"/>
          </a:xfrm>
          <a:prstGeom prst="rect">
            <a:avLst/>
          </a:prstGeom>
          <a:noFill/>
        </p:spPr>
      </p:pic>
      <p:pic>
        <p:nvPicPr>
          <p:cNvPr id="40963" name="Picture 3" descr="C:\Users\Comp\Documents\2.razred\2 razred LM\radionice\2024.2025\487828284_1404998183970934_8229431293318462793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142984"/>
            <a:ext cx="3033714" cy="3033714"/>
          </a:xfrm>
          <a:prstGeom prst="rect">
            <a:avLst/>
          </a:prstGeom>
          <a:noFill/>
        </p:spPr>
      </p:pic>
      <p:pic>
        <p:nvPicPr>
          <p:cNvPr id="40964" name="Picture 4" descr="C:\Users\Comp\Documents\2.razred\2 razred LM\radionice\2024.2025\487793588_1404997897304296_460296871857338537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714752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85720" y="1017565"/>
            <a:ext cx="3214710" cy="5840435"/>
          </a:xfrm>
        </p:spPr>
        <p:txBody>
          <a:bodyPr>
            <a:normAutofit lnSpcReduction="10000"/>
          </a:bodyPr>
          <a:lstStyle/>
          <a:p>
            <a:r>
              <a:rPr lang="bs-Latn-B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Iza nas je lijepa ,radna i uspješna školska godina.Sretni smo što  možemo naš uspijeh podijeliti sa svima, a posebno roditeljima naših učenika, koji daju svoju veliku  podršku  našem radu, sarađuju sa školom i mnogo doprinose u poboljšanju i stvaranju ugodne klime za rad u našoj školi . </a:t>
            </a:r>
            <a:endParaRPr lang="bs-Latn-BA" sz="2400" dirty="0"/>
          </a:p>
        </p:txBody>
      </p:sp>
      <p:pic>
        <p:nvPicPr>
          <p:cNvPr id="15362" name="Picture 2" descr="Čitaj Mi - Događan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57166"/>
            <a:ext cx="5286412" cy="36433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786182" y="40719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s-Latn-BA" dirty="0" smtClean="0"/>
              <a:t/>
            </a:r>
            <a:br>
              <a:rPr lang="bs-Latn-BA" dirty="0" smtClean="0"/>
            </a:br>
            <a:endParaRPr lang="bs-Latn-BA" dirty="0"/>
          </a:p>
        </p:txBody>
      </p:sp>
      <p:sp>
        <p:nvSpPr>
          <p:cNvPr id="5" name="Rectangle 4"/>
          <p:cNvSpPr/>
          <p:nvPr/>
        </p:nvSpPr>
        <p:spPr>
          <a:xfrm>
            <a:off x="4762500" y="4517936"/>
            <a:ext cx="33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Danas škola  slavi svoj 114.rođendan. </a:t>
            </a:r>
            <a:endParaRPr lang="bs-Latn-BA" dirty="0"/>
          </a:p>
        </p:txBody>
      </p:sp>
    </p:spTree>
  </p:cSld>
  <p:clrMapOvr>
    <a:masterClrMapping/>
  </p:clrMapOvr>
  <p:transition spd="slow" advTm="4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529538" cy="414318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DAN PLANETE ZEMLJE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41986" name="Picture 2" descr="C:\Users\Comp\Documents\2.razred\2 razred LM\radionice\2024.2025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3"/>
            <a:ext cx="2928958" cy="3905277"/>
          </a:xfrm>
          <a:prstGeom prst="rect">
            <a:avLst/>
          </a:prstGeom>
          <a:noFill/>
        </p:spPr>
      </p:pic>
      <p:pic>
        <p:nvPicPr>
          <p:cNvPr id="41987" name="Picture 3" descr="C:\Users\Comp\Documents\2.razred\2 razred LM\radionice\Dan planete Zemlje\b25dd827-fc79-49ae-80dc-1c1fd31cb41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36996" y="1357298"/>
            <a:ext cx="4603746" cy="2589607"/>
          </a:xfrm>
          <a:prstGeom prst="rect">
            <a:avLst/>
          </a:prstGeom>
          <a:noFill/>
        </p:spPr>
      </p:pic>
      <p:pic>
        <p:nvPicPr>
          <p:cNvPr id="41988" name="Picture 4" descr="C:\Users\Comp\Documents\2.razred\2 razred LM\radionice\Dan planete Zemlje\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911206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958166" cy="1162050"/>
          </a:xfrm>
        </p:spPr>
        <p:txBody>
          <a:bodyPr/>
          <a:lstStyle/>
          <a:p>
            <a:r>
              <a:rPr lang="bs-Latn-BA" sz="4000" dirty="0" smtClean="0">
                <a:solidFill>
                  <a:schemeClr val="tx1"/>
                </a:solidFill>
              </a:rPr>
              <a:t/>
            </a:r>
            <a:br>
              <a:rPr lang="bs-Latn-BA" sz="4000" dirty="0" smtClean="0">
                <a:solidFill>
                  <a:schemeClr val="tx1"/>
                </a:solidFill>
              </a:rPr>
            </a:br>
            <a:r>
              <a:rPr lang="bs-Latn-BA" sz="4000" dirty="0" smtClean="0">
                <a:solidFill>
                  <a:schemeClr val="tx1"/>
                </a:solidFill>
              </a:rPr>
              <a:t/>
            </a:r>
            <a:br>
              <a:rPr lang="bs-Latn-BA" sz="4000" dirty="0" smtClean="0">
                <a:solidFill>
                  <a:schemeClr val="tx1"/>
                </a:solidFill>
              </a:rPr>
            </a:br>
            <a:r>
              <a:rPr lang="bs-Latn-BA" sz="4000" dirty="0" smtClean="0">
                <a:solidFill>
                  <a:schemeClr val="tx1"/>
                </a:solidFill>
              </a:rPr>
              <a:t/>
            </a:r>
            <a:br>
              <a:rPr lang="bs-Latn-BA" sz="4000" dirty="0" smtClean="0">
                <a:solidFill>
                  <a:schemeClr val="tx1"/>
                </a:solidFill>
              </a:rPr>
            </a:br>
            <a:r>
              <a:rPr lang="bs-Latn-BA" sz="4000" dirty="0" smtClean="0">
                <a:solidFill>
                  <a:schemeClr val="tx1"/>
                </a:solidFill>
              </a:rPr>
              <a:t>Kroz program kapitalnih ulaganja u obrazovanje — NAŠA ŠKOLA je dobila sredstva za rekonstrukciju fiskulturne sale!</a:t>
            </a:r>
            <a:endParaRPr lang="bs-Latn-BA" sz="4000" dirty="0">
              <a:solidFill>
                <a:schemeClr val="tx1"/>
              </a:solidFill>
            </a:endParaRPr>
          </a:p>
        </p:txBody>
      </p:sp>
      <p:pic>
        <p:nvPicPr>
          <p:cNvPr id="43010" name="Picture 2" descr="C:\Users\Comp\Documents\2.razred\2 razred LM\radionice\2024.2025\492542744_1423554722115280_861993965704141698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285992"/>
            <a:ext cx="2786082" cy="393866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15290" cy="1162050"/>
          </a:xfrm>
        </p:spPr>
        <p:txBody>
          <a:bodyPr/>
          <a:lstStyle/>
          <a:p>
            <a:r>
              <a:rPr lang="vi-VN" dirty="0" smtClean="0">
                <a:solidFill>
                  <a:schemeClr val="tx1"/>
                </a:solidFill>
              </a:rPr>
              <a:t>Na kantonalnom takmičenju iz predmeta Građansko obrazovanje pod mentorstvom nastavnice Indire Ibrahimović učenici naše škole su osvojili 2. mjesto.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44034" name="Picture 2" descr="C:\Users\Comp\Documents\2.razred\2 razred LM\radionice\2024.2025\493907722_1424974005306685_691379710144704802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2357430"/>
            <a:ext cx="4143404" cy="4195785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2057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886728" cy="2143140"/>
          </a:xfrm>
        </p:spPr>
        <p:txBody>
          <a:bodyPr/>
          <a:lstStyle/>
          <a:p>
            <a:r>
              <a:rPr lang="bs-Latn-BA" sz="2400" dirty="0" smtClean="0">
                <a:solidFill>
                  <a:schemeClr val="tx1"/>
                </a:solidFill>
              </a:rPr>
              <a:t>Na </a:t>
            </a:r>
            <a:r>
              <a:rPr lang="bs-Latn-BA" sz="2400" dirty="0" smtClean="0">
                <a:solidFill>
                  <a:schemeClr val="tx1"/>
                </a:solidFill>
              </a:rPr>
              <a:t>kantonalnom takmičenju iz atletike, održanom </a:t>
            </a:r>
            <a:r>
              <a:rPr lang="bs-Latn-BA" sz="2400" dirty="0" smtClean="0">
                <a:solidFill>
                  <a:schemeClr val="tx1"/>
                </a:solidFill>
              </a:rPr>
              <a:t>na </a:t>
            </a:r>
            <a:r>
              <a:rPr lang="bs-Latn-BA" sz="2400" dirty="0" smtClean="0">
                <a:solidFill>
                  <a:schemeClr val="tx1"/>
                </a:solidFill>
              </a:rPr>
              <a:t>stadionu Tušanj u Tuzli, naše učenice su ponovo zablistale! </a:t>
            </a:r>
            <a:br>
              <a:rPr lang="bs-Latn-BA" sz="2400" dirty="0" smtClean="0">
                <a:solidFill>
                  <a:schemeClr val="tx1"/>
                </a:solidFill>
              </a:rPr>
            </a:br>
            <a:r>
              <a:rPr lang="bs-Latn-BA" sz="2400" dirty="0" smtClean="0">
                <a:solidFill>
                  <a:schemeClr val="tx1"/>
                </a:solidFill>
              </a:rPr>
              <a:t>Emina Kovačević osvojila je 2. mjesto u disciplini bacanje kugle,Mubina </a:t>
            </a:r>
            <a:r>
              <a:rPr lang="bs-Latn-BA" sz="2400" dirty="0" smtClean="0">
                <a:solidFill>
                  <a:schemeClr val="tx1"/>
                </a:solidFill>
              </a:rPr>
              <a:t>Hodžić i Amina Bećirović osvojile su 3. mjesto u štafetnom trčanju 4x100 m</a:t>
            </a:r>
            <a:r>
              <a:rPr lang="bs-Latn-BA" sz="2400" dirty="0" smtClean="0"/>
              <a:t>.</a:t>
            </a:r>
            <a:r>
              <a:rPr lang="bs-Latn-BA" dirty="0" smtClean="0"/>
              <a:t/>
            </a:r>
            <a:br>
              <a:rPr lang="bs-Latn-BA" dirty="0" smtClean="0"/>
            </a:br>
            <a:endParaRPr lang="bs-Latn-BA" dirty="0"/>
          </a:p>
        </p:txBody>
      </p:sp>
      <p:pic>
        <p:nvPicPr>
          <p:cNvPr id="45058" name="Picture 2" descr="C:\Users\Comp\Documents\2.razred\2 razred LM\radionice\2024.2025\496767938_1435628220907930_143415242066963061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357430"/>
            <a:ext cx="3929090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01042" cy="414318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Učenici naše škole učestvovali su na koncertu „Takt po takt</a:t>
            </a:r>
            <a:r>
              <a:rPr lang="pl-PL" dirty="0" smtClean="0"/>
              <a:t>“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3571867" cy="49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 descr="C:\Users\Comp\Documents\2.razred\2 razred LM\radionice\2024.2025\497101219_1435917187545700_6757887075040576675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071678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15290" cy="1162050"/>
          </a:xfrm>
        </p:spPr>
        <p:txBody>
          <a:bodyPr/>
          <a:lstStyle/>
          <a:p>
            <a:r>
              <a:rPr lang="vi-VN" dirty="0" smtClean="0">
                <a:solidFill>
                  <a:schemeClr val="tx1"/>
                </a:solidFill>
              </a:rPr>
              <a:t>Na državnom takmičenju Irma je ostvarila zapažen rezultat osvojivši 87,5 bodova, čime je zauzela 9. mjesto među najuspješnijim učenicima iz cijele Bosne i Hercegovine.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47106" name="Picture 2" descr="C:\Users\Comp\Documents\2.razred\2 razred LM\radionice\2024.2025\497709202_1436811584122927_1875566675612630086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785926"/>
            <a:ext cx="4611702" cy="46117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785926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Na 15. Plazma sportskim igrama mladih održanim u Lukavcu, naša ekipa učenika četvrtih razreda ostvarila je sjajan uspjeh u igri graničara, zauzevši 1. mjesto (IVb) i 3. mjesto (IVa)! </a:t>
            </a:r>
            <a:br>
              <a:rPr lang="bs-Latn-BA" dirty="0" smtClean="0">
                <a:solidFill>
                  <a:schemeClr val="tx1"/>
                </a:solidFill>
              </a:rPr>
            </a:b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48130" name="Picture 2" descr="C:\Users\Comp\Documents\2.razred\2 razred LM\radionice\2024.2025\497478593_1437224804081605_769418353368140715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14818"/>
            <a:ext cx="2357454" cy="2357454"/>
          </a:xfrm>
          <a:prstGeom prst="rect">
            <a:avLst/>
          </a:prstGeom>
          <a:noFill/>
        </p:spPr>
      </p:pic>
      <p:pic>
        <p:nvPicPr>
          <p:cNvPr id="48131" name="Picture 3" descr="C:\Users\Comp\Documents\2.razred\2 razred LM\radionice\2024.2025\498020033_1437224800748272_732947703200858549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2928958" cy="2928958"/>
          </a:xfrm>
          <a:prstGeom prst="rect">
            <a:avLst/>
          </a:prstGeom>
          <a:noFill/>
        </p:spPr>
      </p:pic>
      <p:pic>
        <p:nvPicPr>
          <p:cNvPr id="4813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500174"/>
            <a:ext cx="5111750" cy="307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243918" cy="414318"/>
          </a:xfrm>
        </p:spPr>
        <p:txBody>
          <a:bodyPr/>
          <a:lstStyle/>
          <a:p>
            <a:r>
              <a:rPr lang="bs-Latn-BA" dirty="0" smtClean="0"/>
              <a:t>"</a:t>
            </a:r>
            <a:r>
              <a:rPr lang="bs-Latn-BA" sz="3200" dirty="0" smtClean="0">
                <a:solidFill>
                  <a:schemeClr val="tx1"/>
                </a:solidFill>
              </a:rPr>
              <a:t>Mapiranje sigurne škole".</a:t>
            </a:r>
            <a:endParaRPr lang="bs-Latn-BA" sz="3200" dirty="0">
              <a:solidFill>
                <a:schemeClr val="tx1"/>
              </a:solidFill>
            </a:endParaRPr>
          </a:p>
        </p:txBody>
      </p:sp>
      <p:pic>
        <p:nvPicPr>
          <p:cNvPr id="49155" name="Picture 3" descr="C:\Users\Comp\Documents\2.razred\2 razred LM\radionice\2024.2025\499478410_1441299267007492_221937819470009004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2500330" cy="2500330"/>
          </a:xfrm>
          <a:prstGeom prst="rect">
            <a:avLst/>
          </a:prstGeom>
          <a:noFill/>
        </p:spPr>
      </p:pic>
      <p:pic>
        <p:nvPicPr>
          <p:cNvPr id="49156" name="Picture 4" descr="C:\Users\Comp\Documents\2.razred\2 razred LM\radionice\2024.2025\499657764_1441299397007479_400147343309109469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4143380"/>
            <a:ext cx="2247902" cy="2247902"/>
          </a:xfrm>
          <a:prstGeom prst="rect">
            <a:avLst/>
          </a:prstGeom>
          <a:noFill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000240"/>
            <a:ext cx="2603915" cy="385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785794"/>
            <a:ext cx="249957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458100" cy="485756"/>
          </a:xfrm>
        </p:spPr>
        <p:txBody>
          <a:bodyPr/>
          <a:lstStyle/>
          <a:p>
            <a:r>
              <a:rPr lang="bs-Latn-BA" dirty="0" smtClean="0">
                <a:solidFill>
                  <a:schemeClr val="tx1"/>
                </a:solidFill>
              </a:rPr>
              <a:t>Interni koncerti –kraj drugog polugodišta </a:t>
            </a:r>
            <a:endParaRPr lang="bs-Latn-BA" dirty="0">
              <a:solidFill>
                <a:schemeClr val="tx1"/>
              </a:solidFill>
            </a:endParaRPr>
          </a:p>
        </p:txBody>
      </p:sp>
      <p:pic>
        <p:nvPicPr>
          <p:cNvPr id="50178" name="Picture 2" descr="C:\Users\Comp\Documents\2.razred\2 razred LM\radionice\2024.2025\499774391_1442110683593017_908972164907139364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2928958" cy="2928958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857628"/>
            <a:ext cx="5111750" cy="23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029472" cy="1162050"/>
          </a:xfrm>
        </p:spPr>
        <p:txBody>
          <a:bodyPr/>
          <a:lstStyle/>
          <a:p>
            <a:r>
              <a:rPr lang="bs-Latn-BA" sz="3600" b="1" dirty="0" smtClean="0">
                <a:solidFill>
                  <a:schemeClr val="tx1"/>
                </a:solidFill>
              </a:rPr>
              <a:t>UČENIK GENERACIJE ZA ŠKOLSKU 2024/2025.</a:t>
            </a:r>
            <a:endParaRPr lang="bs-Latn-BA" sz="3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Comp\Documents\2.razred\2 razred LM\radionice\2024.2025\44b7f58d-89e0-47f1-99c6-e7c411336e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9419" y="1223988"/>
            <a:ext cx="3700568" cy="563401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857496"/>
            <a:ext cx="22955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43966" cy="857232"/>
          </a:xfrm>
        </p:spPr>
        <p:txBody>
          <a:bodyPr>
            <a:normAutofit fontScale="90000"/>
          </a:bodyPr>
          <a:lstStyle/>
          <a:p>
            <a:r>
              <a:rPr lang="bs-Latn-BA" sz="3600" dirty="0" smtClean="0">
                <a:solidFill>
                  <a:schemeClr val="tx1"/>
                </a:solidFill>
              </a:rPr>
              <a:t/>
            </a:r>
            <a:br>
              <a:rPr lang="bs-Latn-BA" sz="3600" dirty="0" smtClean="0">
                <a:solidFill>
                  <a:schemeClr val="tx1"/>
                </a:solidFill>
              </a:rPr>
            </a:br>
            <a:r>
              <a:rPr lang="bs-Latn-BA" sz="3600" dirty="0" smtClean="0">
                <a:solidFill>
                  <a:schemeClr val="tx1"/>
                </a:solidFill>
              </a:rPr>
              <a:t/>
            </a:r>
            <a:br>
              <a:rPr lang="bs-Latn-BA" sz="3600" dirty="0" smtClean="0">
                <a:solidFill>
                  <a:schemeClr val="tx1"/>
                </a:solidFill>
              </a:rPr>
            </a:br>
            <a:r>
              <a:rPr lang="bs-Latn-BA" dirty="0" smtClean="0"/>
              <a:t/>
            </a:r>
            <a:br>
              <a:rPr lang="bs-Latn-BA" dirty="0" smtClean="0"/>
            </a:br>
            <a:endParaRPr lang="bs-Latn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642918"/>
            <a:ext cx="8472518" cy="5483245"/>
          </a:xfrm>
        </p:spPr>
        <p:txBody>
          <a:bodyPr>
            <a:normAutofit/>
          </a:bodyPr>
          <a:lstStyle/>
          <a:p>
            <a:r>
              <a:rPr lang="bs-Latn-BA" sz="2800" dirty="0" smtClean="0"/>
              <a:t>Hronološki pregled školske 2024./2025. godine </a:t>
            </a:r>
            <a:r>
              <a:rPr lang="bs-Latn-BA" sz="2800" dirty="0" smtClean="0"/>
              <a:t>Školsku </a:t>
            </a:r>
            <a:r>
              <a:rPr lang="bs-Latn-BA" sz="2800" dirty="0" smtClean="0"/>
              <a:t>godinu smo započeli sa  najslađim i najmlažim učenicima !</a:t>
            </a:r>
            <a:endParaRPr lang="bs-Latn-BA" sz="2800" dirty="0"/>
          </a:p>
        </p:txBody>
      </p:sp>
      <p:pic>
        <p:nvPicPr>
          <p:cNvPr id="16386" name="Picture 2" descr="C:\Users\Comp\Documents\2.razred\2 razred LM\radionice\2024.2025\b3e311f4-3c9c-4ab5-a72b-1e6ac4c29a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214554"/>
            <a:ext cx="5595144" cy="3000396"/>
          </a:xfrm>
          <a:prstGeom prst="rect">
            <a:avLst/>
          </a:prstGeo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2786082" cy="443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4414" y="1142984"/>
            <a:ext cx="2743200" cy="4572000"/>
          </a:xfrm>
        </p:spPr>
        <p:txBody>
          <a:bodyPr/>
          <a:lstStyle/>
          <a:p>
            <a:pPr algn="ctr"/>
            <a:r>
              <a:rPr lang="bs-Latn-BA" sz="3200" b="1" dirty="0" smtClean="0">
                <a:latin typeface="Arial" pitchFamily="34" charset="0"/>
                <a:cs typeface="Arial" pitchFamily="34" charset="0"/>
              </a:rPr>
              <a:t>ULAGATI U OBRAZOVANJE JE NAJBOLJA INVESTICIJA</a:t>
            </a:r>
            <a:r>
              <a:rPr lang="bs-Latn-BA" sz="3200" dirty="0" smtClean="0">
                <a:latin typeface="Arial" pitchFamily="34" charset="0"/>
                <a:cs typeface="Arial" pitchFamily="34" charset="0"/>
              </a:rPr>
              <a:t>! </a:t>
            </a:r>
          </a:p>
          <a:p>
            <a:endParaRPr lang="bs-Latn-BA" dirty="0"/>
          </a:p>
        </p:txBody>
      </p:sp>
      <p:pic>
        <p:nvPicPr>
          <p:cNvPr id="2050" name="Picture 2" descr="C:\Users\Comp\Documents\2.razred\2 razred LM\radionice\2024.2025\preuzmi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000108"/>
            <a:ext cx="2786472" cy="5481584"/>
          </a:xfrm>
          <a:prstGeom prst="rect">
            <a:avLst/>
          </a:prstGeom>
          <a:noFill/>
        </p:spPr>
      </p:pic>
      <p:pic>
        <p:nvPicPr>
          <p:cNvPr id="2051" name="Picture 3" descr="C:\Users\Comp\Desktop\500122984_1443750830095669_528043261281635213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4000504"/>
            <a:ext cx="2214578" cy="2214578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15290" cy="1162050"/>
          </a:xfrm>
        </p:spPr>
        <p:txBody>
          <a:bodyPr/>
          <a:lstStyle/>
          <a:p>
            <a:r>
              <a:rPr lang="bs-Latn-BA" sz="4000" dirty="0" smtClean="0">
                <a:solidFill>
                  <a:schemeClr val="tx1"/>
                </a:solidFill>
              </a:rPr>
              <a:t>Dan krunisanja kralja Tvrtka I Kotromanića</a:t>
            </a:r>
            <a:endParaRPr lang="bs-Latn-BA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17410" name="Picture 2" descr="C:\Users\Comp\Documents\2.razred\2 razred LM\radionice\2024.2025\476389153_1366813574456062_2615198446681322823_n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3214695" cy="4286260"/>
          </a:xfrm>
          <a:prstGeom prst="rect">
            <a:avLst/>
          </a:prstGeom>
          <a:noFill/>
        </p:spPr>
      </p:pic>
      <p:pic>
        <p:nvPicPr>
          <p:cNvPr id="17411" name="Picture 3" descr="C:\Users\Comp\Documents\2.razred\2 razred LM\radionice\2024.2025\476423108_1366813581122728_7339378995708119030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214554"/>
            <a:ext cx="4791086" cy="359331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5500726" cy="1462112"/>
          </a:xfrm>
        </p:spPr>
        <p:txBody>
          <a:bodyPr/>
          <a:lstStyle/>
          <a:p>
            <a:r>
              <a:rPr lang="bs-Latn-BA" sz="4800" dirty="0" smtClean="0">
                <a:solidFill>
                  <a:schemeClr val="tx1"/>
                </a:solidFill>
              </a:rPr>
              <a:t>Šampioni znanja </a:t>
            </a:r>
            <a:endParaRPr lang="bs-Latn-BA" sz="48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Comp\Documents\2.razred\2 razred LM\radionice\2024.2025\476238572_1367417577728995_73110665905532036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929090" cy="3929090"/>
          </a:xfrm>
          <a:prstGeom prst="rect">
            <a:avLst/>
          </a:prstGeom>
          <a:noFill/>
        </p:spPr>
      </p:pic>
      <p:pic>
        <p:nvPicPr>
          <p:cNvPr id="19459" name="Picture 3" descr="C:\Users\Comp\Documents\2.razred\2 razred LM\radionice\2024.2025\476503895_1367417584395661_552345952667122472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14488"/>
            <a:ext cx="4357694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01042" cy="557194"/>
          </a:xfrm>
        </p:spPr>
        <p:txBody>
          <a:bodyPr/>
          <a:lstStyle/>
          <a:p>
            <a:r>
              <a:rPr lang="bs-Latn-BA" sz="4000" dirty="0" smtClean="0">
                <a:solidFill>
                  <a:schemeClr val="tx1"/>
                </a:solidFill>
              </a:rPr>
              <a:t> Kupujmo domaće, dani zdrave hrane  </a:t>
            </a:r>
            <a:endParaRPr lang="bs-Latn-BA" sz="4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Comp\Documents\2.razred\2 razred LM\radionice\2024.2025\476488197_1367420024395417_765721286343215154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1643074" cy="2214578"/>
          </a:xfrm>
          <a:prstGeom prst="rect">
            <a:avLst/>
          </a:prstGeom>
          <a:noFill/>
        </p:spPr>
      </p:pic>
      <p:pic>
        <p:nvPicPr>
          <p:cNvPr id="18435" name="Picture 3" descr="C:\Users\Comp\Documents\2.razred\2 razred LM\radionice\2024.2025\476229693_1367419821062104_4315453836461118481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142984"/>
            <a:ext cx="2968628" cy="2567842"/>
          </a:xfrm>
          <a:prstGeom prst="rect">
            <a:avLst/>
          </a:prstGeom>
          <a:noFill/>
        </p:spPr>
      </p:pic>
      <p:pic>
        <p:nvPicPr>
          <p:cNvPr id="18437" name="Picture 5" descr="C:\Users\Comp\Documents\2.razred\2 razred LM\radionice\2024.2025\476484440_1367419621062124_498005386081091553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857628"/>
            <a:ext cx="3500462" cy="2786058"/>
          </a:xfrm>
          <a:prstGeom prst="rect">
            <a:avLst/>
          </a:prstGeom>
          <a:noFill/>
        </p:spPr>
      </p:pic>
      <p:pic>
        <p:nvPicPr>
          <p:cNvPr id="18438" name="Picture 6" descr="C:\Users\Comp\Documents\2.razred\2 razred LM\radionice\2024.2025\476367548_1367419661062120_599886713566238115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857628"/>
            <a:ext cx="2676530" cy="2676530"/>
          </a:xfrm>
          <a:prstGeom prst="rect">
            <a:avLst/>
          </a:prstGeom>
          <a:noFill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1214422"/>
            <a:ext cx="2928938" cy="219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243918" cy="628632"/>
          </a:xfrm>
        </p:spPr>
        <p:txBody>
          <a:bodyPr/>
          <a:lstStyle/>
          <a:p>
            <a:r>
              <a:rPr lang="bs-Latn-BA" sz="4000" dirty="0" smtClean="0"/>
              <a:t>Međunarodni dan djeteta </a:t>
            </a:r>
            <a:endParaRPr lang="bs-Latn-BA" sz="4000" dirty="0"/>
          </a:p>
        </p:txBody>
      </p:sp>
      <p:pic>
        <p:nvPicPr>
          <p:cNvPr id="20482" name="Picture 2" descr="C:\Users\Comp\Documents\2.razred\2 razred LM\radionice\2024.2025\476274900_1367418867728866_298126633175795751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2052621"/>
            <a:ext cx="3857652" cy="3857652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214422"/>
            <a:ext cx="328613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672414" cy="414318"/>
          </a:xfrm>
        </p:spPr>
        <p:txBody>
          <a:bodyPr/>
          <a:lstStyle/>
          <a:p>
            <a:r>
              <a:rPr lang="bs-Latn-BA" sz="3200" dirty="0" smtClean="0">
                <a:solidFill>
                  <a:schemeClr val="tx1"/>
                </a:solidFill>
              </a:rPr>
              <a:t>DAN DRŽAVNOSTI BOSNE I HERCEGOVINE</a:t>
            </a:r>
            <a:endParaRPr lang="bs-Latn-BA" sz="3200" dirty="0">
              <a:solidFill>
                <a:schemeClr val="tx1"/>
              </a:solidFill>
            </a:endParaRPr>
          </a:p>
        </p:txBody>
      </p:sp>
      <p:pic>
        <p:nvPicPr>
          <p:cNvPr id="21507" name="Picture 3" descr="C:\Users\Comp\Documents\2.razred\2 razred LM\radionice\2024.2025\476261761_1367419714395448_23358839892712082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86190"/>
            <a:ext cx="3000396" cy="3000396"/>
          </a:xfrm>
          <a:prstGeom prst="rect">
            <a:avLst/>
          </a:prstGeom>
          <a:noFill/>
        </p:spPr>
      </p:pic>
      <p:pic>
        <p:nvPicPr>
          <p:cNvPr id="21508" name="Picture 4" descr="C:\Users\Comp\Documents\2.razred\2 razred LM\radionice\2024.2025\476230930_1367419897728763_159499251185799554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71876"/>
            <a:ext cx="3214710" cy="3214710"/>
          </a:xfrm>
          <a:prstGeom prst="rect">
            <a:avLst/>
          </a:prstGeom>
          <a:noFill/>
        </p:spPr>
      </p:pic>
      <p:pic>
        <p:nvPicPr>
          <p:cNvPr id="21509" name="Picture 5" descr="C:\Users\Comp\Documents\2.razred\2 razred LM\radionice\2024.2025\476228307_1367419957728757_363223494578700560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071546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475</Words>
  <Application>Microsoft Office PowerPoint</Application>
  <PresentationFormat>On-screen Show (4:3)</PresentationFormat>
  <Paragraphs>43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Slide 1</vt:lpstr>
      <vt:lpstr>Slide 2</vt:lpstr>
      <vt:lpstr>Slide 3</vt:lpstr>
      <vt:lpstr>   </vt:lpstr>
      <vt:lpstr>Dan krunisanja kralja Tvrtka I Kotromanića</vt:lpstr>
      <vt:lpstr>Šampioni znanja </vt:lpstr>
      <vt:lpstr> Kupujmo domaće, dani zdrave hrane  </vt:lpstr>
      <vt:lpstr>Međunarodni dan djeteta </vt:lpstr>
      <vt:lpstr>DAN DRŽAVNOSTI BOSNE I HERCEGOVINE</vt:lpstr>
      <vt:lpstr>KONCERT KLASIČNE MUZIKE PARALELNE ŠKOLE ZA OSNOVNO MUZIČKO OBRAZOVANJE POVODOM DANA DRŽAVNOSTI BIH</vt:lpstr>
      <vt:lpstr>Jednodnevna posjeta Memorijalnom centru  Srebrenica-Potočari za učenike IX a i IX b razreda. </vt:lpstr>
      <vt:lpstr>Naši učenici podržali i učesvovali u obilježavanju 31.godišnjice 212./222.oslobodilačke brigade i položili cvijeće na Centralnom spomen obilježju Grada Lukavac.</vt:lpstr>
      <vt:lpstr>Međunarodi dan osoba sa invaliditetom</vt:lpstr>
      <vt:lpstr>Posjeta pozorišnoj predstavi i gradskoj biblioteci Centra za kulturu Lukavac </vt:lpstr>
      <vt:lpstr>U saradnji sa lokalnom zajednicom renovirane prostorije PŠ”Hrvati</vt:lpstr>
      <vt:lpstr>Povodom završetka prvog polugodišta održani interni kocerti Paralene škole za osnovno muzičko obrazovanje</vt:lpstr>
      <vt:lpstr>Obilježen Dan dječije radosti </vt:lpstr>
      <vt:lpstr>6. februara 2025. godine naša škola uspješno priključena na sistem daljinskog grijanja! </vt:lpstr>
      <vt:lpstr>12.februara je našu školu posjetila delegacija Vlade Tuzlanskog kantona na čelu sa premijerom Irfanom Halilagićem, ministrom obrazovanja i nauke Ahmedom Omerovićem i njihovim saradnicima, te vijećnicima Gradskog vijeća Lukavac. </vt:lpstr>
      <vt:lpstr>Mladi sportisti OŠ “Lukavac Mjesto” među najperspektivnijima u gradu!</vt:lpstr>
      <vt:lpstr> Međunarodni dan obrazovanja i 100.dana škole </vt:lpstr>
      <vt:lpstr>Pod sloganom „Bosanski govorim, na bosanskome razgovaramo“ danas je u našoj školi u vidu kreativnih radionica i predavanja obilježen Dan maternjeg jezika.</vt:lpstr>
      <vt:lpstr>Mjesec februar je mjesec borbe protiv nasilja. </vt:lpstr>
      <vt:lpstr>  Održano je gradsko prvenstvo osnovnih škola u odbojci. Djevojčice su nakon neizvjesne borbe osvojile odlično drugo mjesto. Naši dječaci su, takođe, pokazali veliku borbenost i kvalitet igre, zauzevši treće mjesto u konkurenciji.</vt:lpstr>
      <vt:lpstr>Dan nezavisnosti BiH </vt:lpstr>
      <vt:lpstr>8.mart-Dan žena </vt:lpstr>
      <vt:lpstr>Svjetski dan osoba s Down sindromom </vt:lpstr>
      <vt:lpstr>PRIREDBA –RAMAZANSKI BAJRAM </vt:lpstr>
      <vt:lpstr>Dan svjesnosti o autizmu</vt:lpstr>
      <vt:lpstr>DAN PLANETE ZEMLJE </vt:lpstr>
      <vt:lpstr>   Kroz program kapitalnih ulaganja u obrazovanje — NAŠA ŠKOLA je dobila sredstva za rekonstrukciju fiskulturne sale!</vt:lpstr>
      <vt:lpstr>Na kantonalnom takmičenju iz predmeta Građansko obrazovanje pod mentorstvom nastavnice Indire Ibrahimović učenici naše škole su osvojili 2. mjesto.</vt:lpstr>
      <vt:lpstr>Na kantonalnom takmičenju iz atletike, održanom na stadionu Tušanj u Tuzli, naše učenice su ponovo zablistale!  Emina Kovačević osvojila je 2. mjesto u disciplini bacanje kugle,Mubina Hodžić i Amina Bećirović osvojile su 3. mjesto u štafetnom trčanju 4x100 m. </vt:lpstr>
      <vt:lpstr>Učenici naše škole učestvovali su na koncertu „Takt po takt“</vt:lpstr>
      <vt:lpstr>Na državnom takmičenju Irma je ostvarila zapažen rezultat osvojivši 87,5 bodova, čime je zauzela 9. mjesto među najuspješnijim učenicima iz cijele Bosne i Hercegovine.</vt:lpstr>
      <vt:lpstr>Na 15. Plazma sportskim igrama mladih održanim u Lukavcu, naša ekipa učenika četvrtih razreda ostvarila je sjajan uspjeh u igri graničara, zauzevši 1. mjesto (IVb) i 3. mjesto (IVa)!  </vt:lpstr>
      <vt:lpstr>"Mapiranje sigurne škole".</vt:lpstr>
      <vt:lpstr>Interni koncerti –kraj drugog polugodišta </vt:lpstr>
      <vt:lpstr>UČENIK GENERACIJE ZA ŠKOLSKU 2024/2025.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</dc:creator>
  <cp:lastModifiedBy>Comp</cp:lastModifiedBy>
  <cp:revision>5</cp:revision>
  <dcterms:created xsi:type="dcterms:W3CDTF">2025-05-25T18:22:51Z</dcterms:created>
  <dcterms:modified xsi:type="dcterms:W3CDTF">2025-06-01T14:12:55Z</dcterms:modified>
</cp:coreProperties>
</file>